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4"/>
  </p:notesMasterIdLst>
  <p:handoutMasterIdLst>
    <p:handoutMasterId r:id="rId35"/>
  </p:handoutMasterIdLst>
  <p:sldIdLst>
    <p:sldId id="668" r:id="rId6"/>
    <p:sldId id="683" r:id="rId7"/>
    <p:sldId id="798" r:id="rId8"/>
    <p:sldId id="799" r:id="rId9"/>
    <p:sldId id="801" r:id="rId10"/>
    <p:sldId id="802" r:id="rId11"/>
    <p:sldId id="803" r:id="rId12"/>
    <p:sldId id="804" r:id="rId13"/>
    <p:sldId id="805" r:id="rId14"/>
    <p:sldId id="806" r:id="rId15"/>
    <p:sldId id="807" r:id="rId16"/>
    <p:sldId id="808" r:id="rId17"/>
    <p:sldId id="809" r:id="rId18"/>
    <p:sldId id="810" r:id="rId19"/>
    <p:sldId id="811" r:id="rId20"/>
    <p:sldId id="812" r:id="rId21"/>
    <p:sldId id="813" r:id="rId22"/>
    <p:sldId id="814" r:id="rId23"/>
    <p:sldId id="815" r:id="rId24"/>
    <p:sldId id="816" r:id="rId25"/>
    <p:sldId id="817" r:id="rId26"/>
    <p:sldId id="818" r:id="rId27"/>
    <p:sldId id="819" r:id="rId28"/>
    <p:sldId id="820" r:id="rId29"/>
    <p:sldId id="821" r:id="rId30"/>
    <p:sldId id="822" r:id="rId31"/>
    <p:sldId id="823" r:id="rId32"/>
    <p:sldId id="672" r:id="rId3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98"/>
            <p14:sldId id="799"/>
            <p14:sldId id="801"/>
            <p14:sldId id="802"/>
            <p14:sldId id="803"/>
            <p14:sldId id="804"/>
            <p14:sldId id="805"/>
            <p14:sldId id="806"/>
            <p14:sldId id="807"/>
            <p14:sldId id="808"/>
            <p14:sldId id="809"/>
            <p14:sldId id="810"/>
            <p14:sldId id="811"/>
            <p14:sldId id="812"/>
            <p14:sldId id="813"/>
            <p14:sldId id="814"/>
            <p14:sldId id="815"/>
            <p14:sldId id="816"/>
            <p14:sldId id="817"/>
            <p14:sldId id="818"/>
            <p14:sldId id="819"/>
            <p14:sldId id="820"/>
            <p14:sldId id="821"/>
            <p14:sldId id="822"/>
            <p14:sldId id="82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76006" autoAdjust="0"/>
  </p:normalViewPr>
  <p:slideViewPr>
    <p:cSldViewPr snapToGrid="0">
      <p:cViewPr varScale="1">
        <p:scale>
          <a:sx n="39" d="100"/>
          <a:sy n="39" d="100"/>
        </p:scale>
        <p:origin x="28" y="5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start applying cookbooks through chef-client, 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applying our server recipe from the apache cookbook using `chef-client` in local mode.</a:t>
            </a:r>
          </a:p>
          <a:p>
            <a:endParaRPr lang="en-US" dirty="0" smtClean="0"/>
          </a:p>
          <a:p>
            <a:r>
              <a:rPr lang="en-US" dirty="0" smtClean="0"/>
              <a:t>Upon execution you unfortunately are presented with an error.</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make a directory named 'cookbooks' and then</a:t>
            </a:r>
            <a:r>
              <a:rPr lang="en-US" baseline="0" dirty="0" smtClean="0"/>
              <a:t> </a:t>
            </a:r>
            <a:r>
              <a:rPr lang="en-US" dirty="0" smtClean="0"/>
              <a:t>move our workstation cookbook into the cookbooks directory</a:t>
            </a:r>
            <a:r>
              <a:rPr lang="en-US" baseline="0" dirty="0" smtClean="0"/>
              <a:t> a</a:t>
            </a:r>
            <a:r>
              <a:rPr lang="en-US" dirty="0" smtClean="0"/>
              <a:t>nd move our workstation cookbook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move our apache cookbook into the cookbooks directory too.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2774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try that again. This time with all of our cookbooks in the cookbooks directory like `chef-client` expects.</a:t>
            </a:r>
          </a:p>
          <a:p>
            <a:endParaRPr lang="en-US" dirty="0" smtClean="0"/>
          </a:p>
          <a:p>
            <a:r>
              <a:rPr lang="en-US" dirty="0" smtClean="0"/>
              <a:t>Try applying the apache cookbook's recipe named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setup.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 uses the concept of providing sane defaults to make our work faster when we understand the concepts.</a:t>
            </a:r>
          </a:p>
          <a:p>
            <a:endParaRPr lang="en-US" dirty="0" smtClean="0"/>
          </a:p>
          <a:p>
            <a:r>
              <a:rPr lang="en-US" dirty="0" smtClean="0"/>
              <a:t>A cookbook doesn't have to have a default recipe but most every cookbook has one. It's called default because when you think of a cookbook it is probably the recipe that defines the most common configuration policy.</a:t>
            </a:r>
          </a:p>
          <a:p>
            <a:endParaRPr lang="en-US" dirty="0" smtClean="0"/>
          </a:p>
          <a:p>
            <a:r>
              <a:rPr lang="en-US" dirty="0" smtClean="0"/>
              <a:t>When I think about the two cookbooks that we created. The apache cookbook with the apache recipe and the workstation cookbook with the setup recipe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by updating the workstation cookbook's default recipe to run our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3411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our setup recipe using a method called `include_recipe`.</a:t>
            </a:r>
          </a:p>
          <a:p>
            <a:endParaRPr lang="en-US" dirty="0" smtClean="0"/>
          </a:p>
          <a:p>
            <a:r>
              <a:rPr lang="en-US" dirty="0" smtClean="0"/>
              <a:t>This allows us to maintain all the current setup instructions within its own recipe file. Useful when we start to develop new recipes, say for different platforms or system types.</a:t>
            </a:r>
          </a:p>
          <a:p>
            <a:endParaRPr lang="en-US" dirty="0" smtClean="0"/>
          </a:p>
          <a:p>
            <a:r>
              <a:rPr lang="en-US" dirty="0" smtClean="0"/>
              <a:t>We 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we are including the "workstation" cookbook's "setup" recipe.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including the "apache" cookbook's "server"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Within the default recipe we define the `include_recipe` method and provide one parameter which is the name of our cookbook colon-colon name of our recipe.</a:t>
            </a:r>
          </a:p>
          <a:p>
            <a:endParaRPr lang="en-US" dirty="0" smtClean="0"/>
          </a:p>
          <a:p>
            <a:r>
              <a:rPr lang="en-US" dirty="0" smtClean="0"/>
              <a:t>We are interested in having the default recipe for our workstation cookbook run the contents of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now use chef-client to locally apply the cookbook named workstation. This will load our workstation cookbook's default recipe which in turn loads our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exercise for you is to update the apache cookbook's default recipe to include the apache cookbook's recipe named server.</a:t>
            </a:r>
          </a:p>
          <a:p>
            <a:endParaRPr lang="en-US" dirty="0" smtClean="0"/>
          </a:p>
          <a:p>
            <a:r>
              <a:rPr lang="en-US" dirty="0" smtClean="0"/>
              <a:t>Then re-run chef-client with a run_list that applies the recipe-open-bracket-apache-close-bracket.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updated default recipe should look as</a:t>
            </a:r>
            <a:r>
              <a:rPr lang="en-US" baseline="0" dirty="0" smtClean="0"/>
              <a:t> shown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command that we run should similar uses our more </a:t>
            </a:r>
            <a:r>
              <a:rPr lang="en-US" dirty="0" err="1" smtClean="0"/>
              <a:t>succint</a:t>
            </a:r>
            <a:r>
              <a:rPr lang="en-US" dirty="0" smtClean="0"/>
              <a:t> run list.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Instructor Note: ## Troubleshooting</a:t>
            </a:r>
          </a:p>
          <a:p>
            <a:endParaRPr lang="en-US" dirty="0" smtClean="0"/>
          </a:p>
          <a:p>
            <a:r>
              <a:rPr lang="en-US" dirty="0" smtClean="0"/>
              <a:t>Important thing to note when specifying a run list is that the recipes defined within it that are separated with a comma will create an error.</a:t>
            </a:r>
          </a:p>
          <a:p>
            <a:endParaRPr lang="en-US" dirty="0" smtClean="0"/>
          </a:p>
          <a:p>
            <a:r>
              <a:rPr lang="en-US" dirty="0" smtClean="0"/>
              <a:t>```</a:t>
            </a:r>
          </a:p>
          <a:p>
            <a:r>
              <a:rPr lang="en-US" dirty="0" smtClean="0"/>
              <a:t>recipe[apache::server], recipe[workstation::setup]</a:t>
            </a:r>
          </a:p>
          <a:p>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As mentioned previously, chef-client is</a:t>
            </a:r>
            <a:r>
              <a:rPr lang="en-US" baseline="0" dirty="0" smtClean="0"/>
              <a:t> </a:t>
            </a:r>
            <a:r>
              <a:rPr lang="en-US" dirty="0" smtClean="0"/>
              <a:t>an alternative to chef-apply.</a:t>
            </a:r>
            <a:r>
              <a:rPr lang="en-US" baseline="0" dirty="0" smtClean="0"/>
              <a:t> </a:t>
            </a:r>
            <a:r>
              <a:rPr lang="en-US" dirty="0" smtClean="0"/>
              <a:t>chef-apply is</a:t>
            </a:r>
            <a:r>
              <a:rPr lang="en-US" baseline="0" dirty="0" smtClean="0"/>
              <a:t> </a:t>
            </a:r>
            <a:r>
              <a:rPr lang="en-US" dirty="0" smtClean="0"/>
              <a:t>a great tool that enables us to explore resources in strings and in recipe files. However, chef-apply does not understand the concept of a cookbook. That's why we needed to specify the path to the recipe file.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better tool for applying cookbooks is called </a:t>
            </a:r>
            <a:r>
              <a:rPr lang="en-US" dirty="0" smtClean="0">
                <a:latin typeface="Inconsolata"/>
                <a:cs typeface="Inconsolata"/>
              </a:rPr>
              <a:t>chef-client</a:t>
            </a:r>
            <a:r>
              <a:rPr lang="en-US" dirty="0" smtClean="0"/>
              <a:t>.</a:t>
            </a:r>
            <a:endParaRPr lang="en-US" dirty="0" smtClean="0">
              <a:latin typeface="Inconsolata"/>
              <a:cs typeface="Inconsolata"/>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a:t>
            </a:r>
            <a:r>
              <a:rPr lang="en-US" baseline="0" dirty="0" smtClean="0"/>
              <a:t> a</a:t>
            </a:r>
            <a:r>
              <a:rPr lang="en-US" dirty="0" smtClean="0"/>
              <a:t>n older sibling if you will, to the chef-apply command and that is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`chef-client` to locally apply the a run list of recipes. In this case we are applying one recipe and that is the setup recipe within our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`chef-client` 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`chef-client` to locally apply two recipes</a:t>
            </a:r>
            <a:r>
              <a:rPr lang="en-US" baseline="0" dirty="0" smtClean="0"/>
              <a:t> -- t</a:t>
            </a:r>
            <a:r>
              <a:rPr lang="en-US" dirty="0" smtClean="0"/>
              <a:t>he setup recipe from the workstation cookbook and 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with `chef-client` is different than `chef-apply` and that is because `chef-</a:t>
            </a:r>
            <a:r>
              <a:rPr lang="en-US" dirty="0" err="1" smtClean="0"/>
              <a:t>client`'s</a:t>
            </a:r>
            <a:r>
              <a:rPr lang="en-US" dirty="0" smtClean="0"/>
              <a:t> default behavior is to communicate with a Chef server. So we use the dash-dash local-mode flag to ask `chef-client` to look for the cookbooks locally.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with `chef-client` we define a run list. This is an ordered list of recipes that we want to apply to the system. When you define a recipe from a cookbook on the run list there is a particular convention.</a:t>
            </a:r>
          </a:p>
          <a:p>
            <a:endParaRPr lang="en-US" dirty="0" smtClean="0"/>
          </a:p>
          <a:p>
            <a:r>
              <a:rPr lang="en-US" dirty="0" smtClean="0"/>
              <a:t>recipe, square-bracket, cookbook name, colon-colon, recipe name, closing square-bracket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3.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56303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5103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1833010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0218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8067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0" r:id="rId17"/>
    <p:sldLayoutId id="2147483792" r:id="rId18"/>
    <p:sldLayoutId id="2147483795" r:id="rId19"/>
    <p:sldLayoutId id="2147483797" r:id="rId20"/>
    <p:sldLayoutId id="2147483798" r:id="rId21"/>
    <p:sldLayoutId id="2147483799" r:id="rId22"/>
    <p:sldLayoutId id="2147483800" r:id="rId23"/>
    <p:sldLayoutId id="2147483801" r:id="rId24"/>
    <p:sldLayoutId id="2147483802" r:id="rId25"/>
    <p:sldLayoutId id="2147483803" r:id="rId26"/>
    <p:sldLayoutId id="2147483804" r:id="rId27"/>
    <p:sldLayoutId id="2147483805" r:id="rId28"/>
    <p:sldLayoutId id="2147483806"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Lab: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281420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[2015-03-29T21:38:56-07:00] WARN: No </a:t>
            </a:r>
            <a:r>
              <a:rPr lang="en-US" dirty="0" err="1" smtClean="0"/>
              <a:t>config</a:t>
            </a:r>
            <a:r>
              <a:rPr lang="en-US" dirty="0" smtClean="0"/>
              <a:t> file found or specified on command line, using command line options.</a:t>
            </a:r>
          </a:p>
          <a:p>
            <a:r>
              <a:rPr lang="en-US" dirty="0" smtClean="0"/>
              <a:t>Starting Chef Client, version 11.16.4</a:t>
            </a:r>
          </a:p>
          <a:p>
            <a:r>
              <a:rPr lang="en-US" dirty="0" smtClean="0"/>
              <a:t>resolving cookbooks for run list: ["apache::server"]</a:t>
            </a:r>
          </a:p>
          <a:p>
            <a:endParaRPr lang="en-US" dirty="0" smtClean="0"/>
          </a:p>
          <a:p>
            <a:r>
              <a:rPr lang="en-US" dirty="0" smtClean="0"/>
              <a:t>================================================================================</a:t>
            </a:r>
          </a:p>
          <a:p>
            <a:r>
              <a:rPr lang="en-US" dirty="0" smtClean="0"/>
              <a:t>Error Resolving Cookbooks for Run List:</a:t>
            </a:r>
          </a:p>
          <a:p>
            <a:r>
              <a:rPr lang="en-US" dirty="0" smtClean="0"/>
              <a:t>================================================================================</a:t>
            </a:r>
          </a:p>
          <a:p>
            <a:endParaRPr lang="en-US" dirty="0" smtClean="0"/>
          </a:p>
          <a:p>
            <a:r>
              <a:rPr lang="en-US" dirty="0" smtClean="0"/>
              <a:t>Missing Cookbooks:</a:t>
            </a:r>
            <a:endParaRPr lang="en-US" dirty="0"/>
          </a:p>
        </p:txBody>
      </p:sp>
      <p:sp>
        <p:nvSpPr>
          <p:cNvPr id="3" name="Title 2"/>
          <p:cNvSpPr>
            <a:spLocks noGrp="1"/>
          </p:cNvSpPr>
          <p:nvPr>
            <p:ph type="title"/>
          </p:nvPr>
        </p:nvSpPr>
        <p:spPr/>
        <p:txBody>
          <a:bodyPr>
            <a:normAutofit fontScale="90000"/>
          </a:bodyPr>
          <a:lstStyle/>
          <a:p>
            <a:r>
              <a:rPr lang="en-US" dirty="0" smtClean="0"/>
              <a:t>Applying the </a:t>
            </a:r>
            <a:r>
              <a:rPr lang="en-US" dirty="0" smtClean="0">
                <a:latin typeface="Inconsolata"/>
                <a:cs typeface="Inconsolata"/>
              </a:rPr>
              <a:t>apache::server</a:t>
            </a:r>
            <a:r>
              <a:rPr lang="en-US" dirty="0" smtClean="0">
                <a:latin typeface="+mn-lt"/>
                <a:cs typeface="Inconsolata"/>
              </a:rPr>
              <a:t> </a:t>
            </a:r>
            <a:r>
              <a:rPr lang="en-US" dirty="0"/>
              <a:t>R</a:t>
            </a:r>
            <a:r>
              <a:rPr lang="en-US" dirty="0" smtClean="0"/>
              <a:t>ecipe Locally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"recipe[apache::server]"</a:t>
            </a:r>
            <a:endParaRPr lang="en-US" dirty="0"/>
          </a:p>
        </p:txBody>
      </p:sp>
      <p:sp>
        <p:nvSpPr>
          <p:cNvPr id="5" name="Rectangle 4"/>
          <p:cNvSpPr/>
          <p:nvPr/>
        </p:nvSpPr>
        <p:spPr bwMode="auto">
          <a:xfrm>
            <a:off x="1122655" y="316882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332113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Create Cookbooks Dir and Move the Cookbook</a:t>
            </a:r>
            <a:endParaRPr lang="en-US" sz="4800" dirty="0"/>
          </a:p>
        </p:txBody>
      </p:sp>
      <p:sp>
        <p:nvSpPr>
          <p:cNvPr id="4" name="Text Placeholder 3"/>
          <p:cNvSpPr>
            <a:spLocks noGrp="1"/>
          </p:cNvSpPr>
          <p:nvPr>
            <p:ph type="body" sz="quarter" idx="11"/>
          </p:nvPr>
        </p:nvSpPr>
        <p:spPr>
          <a:xfrm>
            <a:off x="1150606" y="1932317"/>
            <a:ext cx="14422528" cy="2923647"/>
          </a:xfrm>
        </p:spPr>
        <p:txBody>
          <a:bodyPr/>
          <a:lstStyle/>
          <a:p>
            <a:endParaRPr lang="en-US" dirty="0" smtClean="0"/>
          </a:p>
          <a:p>
            <a:endParaRPr lang="en-US" dirty="0"/>
          </a:p>
          <a:p>
            <a:r>
              <a:rPr lang="en-US" dirty="0" smtClean="0"/>
              <a:t>$ </a:t>
            </a:r>
            <a:r>
              <a:rPr lang="en-US" dirty="0" err="1" smtClean="0"/>
              <a:t>mkdir</a:t>
            </a:r>
            <a:r>
              <a:rPr lang="en-US" dirty="0" smtClean="0"/>
              <a:t> cookbooks</a:t>
            </a:r>
          </a:p>
          <a:p>
            <a:endParaRPr lang="en-US" dirty="0"/>
          </a:p>
          <a:p>
            <a:r>
              <a:rPr lang="en-US" dirty="0"/>
              <a:t>$ mv workstation cookbooks</a:t>
            </a:r>
          </a:p>
          <a:p>
            <a:endParaRPr lang="en-US" dirty="0" smtClean="0"/>
          </a:p>
          <a:p>
            <a:endParaRPr lang="en-US" dirty="0"/>
          </a:p>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708071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Move the Apache </a:t>
            </a:r>
            <a:r>
              <a:rPr lang="en-US" dirty="0"/>
              <a:t>C</a:t>
            </a:r>
            <a:r>
              <a:rPr lang="en-US" dirty="0" smtClean="0"/>
              <a:t>ookbook</a:t>
            </a:r>
            <a:endParaRPr lang="en-US" dirty="0"/>
          </a:p>
        </p:txBody>
      </p:sp>
      <p:sp>
        <p:nvSpPr>
          <p:cNvPr id="4" name="Text Placeholder 3"/>
          <p:cNvSpPr>
            <a:spLocks noGrp="1"/>
          </p:cNvSpPr>
          <p:nvPr>
            <p:ph type="body" sz="quarter" idx="11"/>
          </p:nvPr>
        </p:nvSpPr>
        <p:spPr/>
        <p:txBody>
          <a:bodyPr/>
          <a:lstStyle/>
          <a:p>
            <a:r>
              <a:rPr lang="en-US" dirty="0" smtClean="0"/>
              <a:t>$ mv apache cookbooks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88413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"apache::server"</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apache::server</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a:t>Applying the </a:t>
            </a:r>
            <a:r>
              <a:rPr lang="en-US" dirty="0" smtClean="0"/>
              <a:t>Cookbook </a:t>
            </a:r>
            <a:r>
              <a:rPr lang="en-US" dirty="0"/>
              <a:t>R</a:t>
            </a:r>
            <a:r>
              <a:rPr lang="en-US" dirty="0" smtClean="0"/>
              <a:t>ecipe </a:t>
            </a:r>
            <a:r>
              <a:rPr lang="en-US" dirty="0"/>
              <a:t>L</a:t>
            </a:r>
            <a:r>
              <a:rPr lang="en-US" dirty="0" smtClean="0"/>
              <a:t>ocally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"recipe[apache::server]"</a:t>
            </a:r>
            <a:endParaRPr lang="en-US"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938502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smtClean="0"/>
              <a:t>"workstation</a:t>
            </a:r>
            <a:r>
              <a:rPr lang="en-US" dirty="0" smtClean="0"/>
              <a:t>::setup"</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a:t>
            </a:r>
            <a:r>
              <a:rPr lang="en-US" dirty="0" smtClean="0"/>
              <a:t>6 </a:t>
            </a:r>
            <a:r>
              <a:rPr lang="en-US" dirty="0"/>
              <a:t>resources</a:t>
            </a:r>
          </a:p>
          <a:p>
            <a:r>
              <a:rPr lang="en-US" dirty="0"/>
              <a:t>Recipe: </a:t>
            </a:r>
            <a:r>
              <a:rPr lang="en-US" dirty="0" smtClean="0"/>
              <a:t>workstation::setup</a:t>
            </a:r>
          </a:p>
          <a:p>
            <a:r>
              <a:rPr lang="en-US" dirty="0" smtClean="0"/>
              <a:t>...</a:t>
            </a:r>
            <a:endParaRPr lang="en-US" dirty="0"/>
          </a:p>
        </p:txBody>
      </p:sp>
      <p:sp>
        <p:nvSpPr>
          <p:cNvPr id="3" name="Title 2"/>
          <p:cNvSpPr>
            <a:spLocks noGrp="1"/>
          </p:cNvSpPr>
          <p:nvPr>
            <p:ph type="title"/>
          </p:nvPr>
        </p:nvSpPr>
        <p:spPr/>
        <p:txBody>
          <a:bodyPr>
            <a:normAutofit/>
          </a:bodyPr>
          <a:lstStyle/>
          <a:p>
            <a:r>
              <a:rPr lang="en-US" dirty="0"/>
              <a:t>Applying the Cookbook Recipe Locally</a:t>
            </a:r>
          </a:p>
        </p:txBody>
      </p:sp>
      <p:sp>
        <p:nvSpPr>
          <p:cNvPr id="4" name="Text Placeholder 3"/>
          <p:cNvSpPr>
            <a:spLocks noGrp="1"/>
          </p:cNvSpPr>
          <p:nvPr>
            <p:ph type="body" sz="quarter" idx="11"/>
          </p:nvPr>
        </p:nvSpPr>
        <p:spPr/>
        <p:txBody>
          <a:bodyPr/>
          <a:lstStyle/>
          <a:p>
            <a:r>
              <a:rPr lang="en-US" sz="3200" dirty="0"/>
              <a:t>$ </a:t>
            </a:r>
            <a:r>
              <a:rPr lang="en-US" sz="3200" dirty="0" err="1"/>
              <a:t>sudo</a:t>
            </a:r>
            <a:r>
              <a:rPr lang="en-US" sz="3200" dirty="0"/>
              <a:t> chef-client --local-mode -r "recipe[workstation::setup]"</a:t>
            </a:r>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996837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smtClean="0"/>
              <a:t>[2015-03-29T21:38:08-07:00] WARN: No config file found or specified on command line, using command line options.</a:t>
            </a:r>
          </a:p>
          <a:p>
            <a:r>
              <a:rPr lang="en-US" dirty="0" smtClean="0"/>
              <a:t>Starting Chef Client, version 11.16.4</a:t>
            </a:r>
          </a:p>
          <a:p>
            <a:r>
              <a:rPr lang="en-US" dirty="0" smtClean="0"/>
              <a:t>resolving cookbooks for run list: ["apache::server", "workstation::setup"]</a:t>
            </a:r>
          </a:p>
          <a:p>
            <a:r>
              <a:rPr lang="en-US" dirty="0" smtClean="0"/>
              <a:t>Synchronizing Cookbooks:</a:t>
            </a:r>
          </a:p>
          <a:p>
            <a:r>
              <a:rPr lang="en-US" dirty="0" smtClean="0"/>
              <a:t>  - apache</a:t>
            </a:r>
          </a:p>
          <a:p>
            <a:r>
              <a:rPr lang="en-US" dirty="0" smtClean="0"/>
              <a:t>  - workstation</a:t>
            </a:r>
          </a:p>
          <a:p>
            <a:r>
              <a:rPr lang="en-US" dirty="0" smtClean="0"/>
              <a:t>Compiling Cookbooks...</a:t>
            </a:r>
          </a:p>
          <a:p>
            <a:r>
              <a:rPr lang="en-US" dirty="0" smtClean="0"/>
              <a:t>Converging 9 resources</a:t>
            </a:r>
          </a:p>
          <a:p>
            <a:r>
              <a:rPr lang="en-US" dirty="0" smtClean="0"/>
              <a:t>Recipe: apache::server</a:t>
            </a:r>
          </a:p>
          <a:p>
            <a:r>
              <a:rPr lang="en-US" dirty="0" smtClean="0"/>
              <a:t>...</a:t>
            </a:r>
            <a:endParaRPr lang="en-US" dirty="0"/>
          </a:p>
        </p:txBody>
      </p:sp>
      <p:sp>
        <p:nvSpPr>
          <p:cNvPr id="3" name="Title 2"/>
          <p:cNvSpPr>
            <a:spLocks noGrp="1"/>
          </p:cNvSpPr>
          <p:nvPr>
            <p:ph type="title"/>
          </p:nvPr>
        </p:nvSpPr>
        <p:spPr/>
        <p:txBody>
          <a:bodyPr>
            <a:normAutofit/>
          </a:bodyPr>
          <a:lstStyle/>
          <a:p>
            <a:r>
              <a:rPr lang="en-US" smtClean="0"/>
              <a:t>Applying Both Recipes Locally</a:t>
            </a:r>
            <a:endParaRPr lang="en-US" dirty="0"/>
          </a:p>
        </p:txBody>
      </p:sp>
      <p:sp>
        <p:nvSpPr>
          <p:cNvPr id="4" name="Text Placeholder 3"/>
          <p:cNvSpPr>
            <a:spLocks noGrp="1"/>
          </p:cNvSpPr>
          <p:nvPr>
            <p:ph type="body" sz="quarter" idx="11"/>
          </p:nvPr>
        </p:nvSpPr>
        <p:spPr>
          <a:xfrm>
            <a:off x="1121104" y="1337148"/>
            <a:ext cx="14422528" cy="1390107"/>
          </a:xfrm>
        </p:spPr>
        <p:txBody>
          <a:bodyPr/>
          <a:lstStyle/>
          <a:p>
            <a:r>
              <a:rPr lang="en-US" smtClean="0"/>
              <a:t>$ sudo chef-client --local-mode \ </a:t>
            </a:r>
          </a:p>
          <a:p>
            <a:r>
              <a:rPr lang="en-US" smtClean="0"/>
              <a:t>-r "recipe[apache::server],recipe[workstation::setup]"</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90232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latin typeface="Inconsolata"/>
                <a:cs typeface="Inconsolata"/>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chef-client understands that you mean to apply the default recipe from within that cookbook.</a:t>
            </a:r>
            <a:endParaRPr lang="en-US" dirty="0" smtClean="0">
              <a:latin typeface="Inconsolata"/>
              <a:cs typeface="Inconsolata"/>
            </a:endParaRPr>
          </a:p>
        </p:txBody>
      </p:sp>
      <p:sp>
        <p:nvSpPr>
          <p:cNvPr id="4" name="Footer Placeholder 3"/>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89902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13752" y="1671543"/>
            <a:ext cx="10972800" cy="1677496"/>
          </a:xfrm>
        </p:spPr>
        <p:txBody>
          <a:bodyPr>
            <a:normAutofit fontScale="90000"/>
          </a:bodyPr>
          <a:lstStyle/>
          <a:p>
            <a:r>
              <a:rPr lang="en-US" dirty="0" smtClean="0"/>
              <a:t>Setting a Default in Our </a:t>
            </a:r>
            <a:r>
              <a:rPr lang="en-US" dirty="0"/>
              <a:t>C</a:t>
            </a:r>
            <a:r>
              <a:rPr lang="en-US" dirty="0" smtClean="0"/>
              <a:t>ookbook</a:t>
            </a:r>
            <a:endParaRPr lang="en-US" dirty="0"/>
          </a:p>
        </p:txBody>
      </p:sp>
      <p:sp>
        <p:nvSpPr>
          <p:cNvPr id="3" name="Text Placeholder 2"/>
          <p:cNvSpPr>
            <a:spLocks noGrp="1"/>
          </p:cNvSpPr>
          <p:nvPr>
            <p:ph type="body" sz="quarter" idx="10"/>
          </p:nvPr>
        </p:nvSpPr>
        <p:spPr/>
        <p:txBody>
          <a:bodyPr/>
          <a:lstStyle/>
          <a:p>
            <a:pPr marL="380990" indent="-380990">
              <a:lnSpc>
                <a:spcPct val="120000"/>
              </a:lnSpc>
              <a:buFont typeface="Wingdings" charset="2"/>
              <a:buChar char="q"/>
            </a:pPr>
            <a:r>
              <a:rPr lang="en-US" dirty="0" smtClean="0"/>
              <a:t>Update the default recipe to use </a:t>
            </a:r>
            <a:r>
              <a:rPr lang="en-US" dirty="0" err="1" smtClean="0">
                <a:latin typeface="Inconsolata"/>
                <a:cs typeface="Inconsolata"/>
              </a:rPr>
              <a:t>include_recipe</a:t>
            </a:r>
            <a:r>
              <a:rPr lang="en-US" dirty="0" smtClean="0"/>
              <a:t> to include the setup recipe.</a:t>
            </a:r>
          </a:p>
          <a:p>
            <a:pPr marL="380990" indent="-380990">
              <a:lnSpc>
                <a:spcPct val="120000"/>
              </a:lnSpc>
              <a:buFont typeface="Wingdings" charset="2"/>
              <a:buChar char="q"/>
            </a:pPr>
            <a:r>
              <a:rPr lang="en-US" dirty="0" smtClean="0"/>
              <a:t>Run chef-client and locally apply the </a:t>
            </a:r>
            <a:r>
              <a:rPr lang="en-US" dirty="0" err="1" smtClean="0"/>
              <a:t>run_list</a:t>
            </a:r>
            <a:r>
              <a:rPr lang="en-US" dirty="0" smtClean="0"/>
              <a:t>: </a:t>
            </a:r>
            <a:r>
              <a:rPr lang="en-US" dirty="0" smtClean="0">
                <a:latin typeface="Inconsolata"/>
                <a:cs typeface="Inconsolata"/>
              </a:rPr>
              <a:t>"recipe[workstation]"</a:t>
            </a:r>
            <a:endParaRPr lang="en-US" dirty="0">
              <a:latin typeface="Inconsolata"/>
              <a:cs typeface="Inconsolata"/>
            </a:endParaRPr>
          </a:p>
        </p:txBody>
      </p:sp>
      <p:sp>
        <p:nvSpPr>
          <p:cNvPr id="4" name="Content Placeholder 3"/>
          <p:cNvSpPr>
            <a:spLocks noGrp="1"/>
          </p:cNvSpPr>
          <p:nvPr>
            <p:ph sz="quarter" idx="11"/>
          </p:nvPr>
        </p:nvSpPr>
        <p:spPr/>
        <p:txBody>
          <a:bodyPr/>
          <a:lstStyle/>
          <a:p>
            <a:r>
              <a:rPr lang="en-US" dirty="0" smtClean="0"/>
              <a:t>It seems silly to type "recipe[workstation::setup]". Typing out "recipe[workstation]" also seems clearer.</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99644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latin typeface="Inconsolata"/>
                <a:cs typeface="Inconsolata"/>
              </a:rPr>
              <a:t>include_recipe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err="1" smtClean="0">
                <a:latin typeface="Inconsolata"/>
                <a:cs typeface="Inconsolata"/>
              </a:rPr>
              <a:t>include_recipe</a:t>
            </a:r>
            <a:r>
              <a:rPr lang="en-US" dirty="0" smtClean="0"/>
              <a:t> method</a:t>
            </a:r>
            <a:r>
              <a:rPr lang="en-US" dirty="0"/>
              <a:t>. When a recipe is included, the resources found in that recipe will be inserted (in the same exact order) at the point where the </a:t>
            </a:r>
            <a:r>
              <a:rPr lang="en-US" dirty="0" err="1">
                <a:latin typeface="Inconsolata"/>
                <a:cs typeface="Inconsolata"/>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t>https://</a:t>
            </a:r>
            <a:r>
              <a:rPr lang="en-US" dirty="0" err="1"/>
              <a:t>docs.chef.io</a:t>
            </a:r>
            <a:r>
              <a:rPr lang="en-US" dirty="0"/>
              <a:t>/</a:t>
            </a:r>
            <a:r>
              <a:rPr lang="en-US" dirty="0" err="1"/>
              <a:t>recipes.html#include-recipes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538695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Use chef- client to:</a:t>
            </a:r>
          </a:p>
          <a:p>
            <a:pPr marL="1219169" lvl="2" indent="-609585">
              <a:buFont typeface="Wingdings" panose="05000000000000000000" pitchFamily="2" charset="2"/>
              <a:buChar char="Ø"/>
            </a:pPr>
            <a:r>
              <a:rPr lang="en-US" dirty="0" smtClean="0"/>
              <a:t>Apply recipes </a:t>
            </a:r>
          </a:p>
          <a:p>
            <a:pPr marL="1219169" lvl="2" indent="-609585">
              <a:buFont typeface="Wingdings" panose="05000000000000000000" pitchFamily="2" charset="2"/>
              <a:buChar char="Ø"/>
            </a:pPr>
            <a:r>
              <a:rPr lang="en-US" dirty="0"/>
              <a:t>I</a:t>
            </a:r>
            <a:r>
              <a:rPr lang="en-US" dirty="0" smtClean="0"/>
              <a:t>nclude </a:t>
            </a:r>
            <a:r>
              <a:rPr lang="en-US" dirty="0"/>
              <a:t>a recipe within another recipe </a:t>
            </a:r>
            <a:endParaRPr lang="en-US" dirty="0" smtClean="0"/>
          </a:p>
          <a:p>
            <a:pPr marL="1219169" lvl="2" indent="-609585">
              <a:buFont typeface="Wingdings" panose="05000000000000000000" pitchFamily="2" charset="2"/>
              <a:buChar char="Ø"/>
            </a:pPr>
            <a:r>
              <a:rPr lang="en-US" dirty="0" smtClean="0"/>
              <a:t>Update </a:t>
            </a:r>
            <a:r>
              <a:rPr lang="en-US" dirty="0"/>
              <a:t>a </a:t>
            </a:r>
            <a:r>
              <a:rPr lang="en-US" dirty="0" smtClean="0"/>
              <a:t>cookbook</a:t>
            </a:r>
            <a:endParaRPr lang="en-US" dirty="0"/>
          </a:p>
          <a:p>
            <a:pPr marL="1219169" lvl="2" indent="-609585">
              <a:buFont typeface="Wingdings" panose="05000000000000000000" pitchFamily="2" charset="2"/>
              <a:buChar char="Ø"/>
            </a:pPr>
            <a:endParaRPr lang="en-US" dirty="0" smtClean="0"/>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"workstation::setup"</a:t>
            </a:r>
            <a:endParaRPr lang="en-US" dirty="0"/>
          </a:p>
        </p:txBody>
      </p:sp>
      <p:sp>
        <p:nvSpPr>
          <p:cNvPr id="4" name="Content Placeholder 3"/>
          <p:cNvSpPr>
            <a:spLocks noGrp="1"/>
          </p:cNvSpPr>
          <p:nvPr>
            <p:ph sz="quarter" idx="12"/>
          </p:nvPr>
        </p:nvSpPr>
        <p:spPr/>
        <p:txBody>
          <a:bodyPr/>
          <a:lstStyle/>
          <a:p>
            <a:r>
              <a:rPr lang="en-US" dirty="0" smtClean="0"/>
              <a:t>Include the "setup" recipe from the "workstation" cookbook in this recipe</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80454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"apache::server"</a:t>
            </a:r>
            <a:endParaRPr lang="en-US" dirty="0"/>
          </a:p>
        </p:txBody>
      </p:sp>
      <p:sp>
        <p:nvSpPr>
          <p:cNvPr id="4" name="Content Placeholder 3"/>
          <p:cNvSpPr>
            <a:spLocks noGrp="1"/>
          </p:cNvSpPr>
          <p:nvPr>
            <p:ph sz="quarter" idx="12"/>
          </p:nvPr>
        </p:nvSpPr>
        <p:spPr/>
        <p:txBody>
          <a:bodyPr/>
          <a:lstStyle/>
          <a:p>
            <a:r>
              <a:rPr lang="en-US" dirty="0" smtClean="0"/>
              <a:t>Include the "server" recipe from the "apache" cookbook in this recipe</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0098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Default </a:t>
            </a:r>
            <a:r>
              <a:rPr lang="en-US" dirty="0"/>
              <a:t>R</a:t>
            </a:r>
            <a:r>
              <a:rPr lang="en-US" dirty="0" smtClean="0"/>
              <a:t>ecipe </a:t>
            </a:r>
            <a:r>
              <a:rPr lang="en-US" dirty="0"/>
              <a:t>I</a:t>
            </a:r>
            <a:r>
              <a:rPr lang="en-US" dirty="0" smtClean="0"/>
              <a:t>ncludes the Setup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"workstation::setup"</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a:t>
            </a:r>
            <a:r>
              <a:rPr lang="en-US" dirty="0" err="1" smtClean="0"/>
              <a:t>default.rb</a:t>
            </a:r>
            <a:endParaRPr lang="en-US" dirty="0"/>
          </a:p>
        </p:txBody>
      </p:sp>
      <p:sp>
        <p:nvSpPr>
          <p:cNvPr id="8" name="Text Placeholder 7"/>
          <p:cNvSpPr>
            <a:spLocks noGrp="1"/>
          </p:cNvSpPr>
          <p:nvPr>
            <p:ph type="body" sz="quarter" idx="13"/>
          </p:nvPr>
        </p:nvSpPr>
        <p:spPr>
          <a:xfrm>
            <a:off x="1135042" y="623036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810601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6 resources</a:t>
            </a:r>
          </a:p>
          <a:p>
            <a:r>
              <a:rPr lang="en-US" dirty="0"/>
              <a:t>Recipe: </a:t>
            </a:r>
            <a:r>
              <a:rPr lang="en-US" dirty="0" smtClean="0"/>
              <a:t>workstation::default</a:t>
            </a:r>
            <a:endParaRPr lang="en-US" dirty="0"/>
          </a:p>
          <a:p>
            <a:r>
              <a:rPr lang="en-US" dirty="0"/>
              <a:t>...</a:t>
            </a:r>
          </a:p>
          <a:p>
            <a:endParaRPr lang="en-US" dirty="0"/>
          </a:p>
        </p:txBody>
      </p:sp>
      <p:sp>
        <p:nvSpPr>
          <p:cNvPr id="3" name="Title 2"/>
          <p:cNvSpPr>
            <a:spLocks noGrp="1"/>
          </p:cNvSpPr>
          <p:nvPr>
            <p:ph type="title"/>
          </p:nvPr>
        </p:nvSpPr>
        <p:spPr/>
        <p:txBody>
          <a:bodyPr/>
          <a:lstStyle/>
          <a:p>
            <a:r>
              <a:rPr lang="en-US" dirty="0" smtClean="0"/>
              <a:t>Applying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7182321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323638" y="2496327"/>
            <a:ext cx="10972800" cy="852712"/>
          </a:xfrm>
        </p:spPr>
        <p:txBody>
          <a:bodyPr>
            <a:normAutofit fontScale="90000"/>
          </a:bodyPr>
          <a:lstStyle/>
          <a:p>
            <a:r>
              <a:rPr lang="en-US" dirty="0" smtClean="0"/>
              <a:t>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dirty="0"/>
              <a:t>Update the </a:t>
            </a:r>
            <a:r>
              <a:rPr lang="en-US" dirty="0" smtClean="0"/>
              <a:t>"apache" cookbook's "default" </a:t>
            </a:r>
            <a:r>
              <a:rPr lang="en-US" dirty="0"/>
              <a:t>recipe </a:t>
            </a:r>
            <a:r>
              <a:rPr lang="en-US" dirty="0" smtClean="0"/>
              <a:t>to:</a:t>
            </a:r>
          </a:p>
          <a:p>
            <a:endParaRPr lang="en-US" dirty="0" smtClean="0">
              <a:solidFill>
                <a:schemeClr val="tx1"/>
              </a:solidFill>
              <a:latin typeface="Inconsolata"/>
              <a:cs typeface="Inconsolata"/>
            </a:endParaRPr>
          </a:p>
          <a:p>
            <a:r>
              <a:rPr lang="en-US" dirty="0" smtClean="0">
                <a:solidFill>
                  <a:schemeClr val="tx1"/>
                </a:solidFill>
                <a:latin typeface="Inconsolata"/>
                <a:cs typeface="Inconsolata"/>
              </a:rPr>
              <a:t>Include </a:t>
            </a:r>
            <a:r>
              <a:rPr lang="en-US" dirty="0">
                <a:solidFill>
                  <a:schemeClr val="tx1"/>
                </a:solidFill>
                <a:latin typeface="Inconsolata"/>
                <a:cs typeface="Inconsolata"/>
              </a:rPr>
              <a:t>the </a:t>
            </a:r>
            <a:r>
              <a:rPr lang="en-US" dirty="0" smtClean="0">
                <a:solidFill>
                  <a:schemeClr val="tx1"/>
                </a:solidFill>
                <a:latin typeface="Inconsolata"/>
                <a:cs typeface="Inconsolata"/>
              </a:rPr>
              <a:t>"server" </a:t>
            </a:r>
            <a:r>
              <a:rPr lang="en-US" dirty="0">
                <a:solidFill>
                  <a:schemeClr val="tx1"/>
                </a:solidFill>
                <a:latin typeface="Inconsolata"/>
                <a:cs typeface="Inconsolata"/>
              </a:rPr>
              <a:t>recipe from the "apache" cookbook</a:t>
            </a:r>
          </a:p>
          <a:p>
            <a:endParaRPr lang="en-US" dirty="0" smtClean="0"/>
          </a:p>
          <a:p>
            <a:pPr marL="609585" indent="-609585">
              <a:lnSpc>
                <a:spcPct val="120000"/>
              </a:lnSpc>
              <a:buFont typeface="Wingdings" charset="2"/>
              <a:buChar char="q"/>
            </a:pPr>
            <a:r>
              <a:rPr lang="en-US" dirty="0" smtClean="0"/>
              <a:t>Run </a:t>
            </a:r>
            <a:r>
              <a:rPr lang="en-US" dirty="0"/>
              <a:t>chef-client and locally apply the </a:t>
            </a:r>
            <a:r>
              <a:rPr lang="en-US" dirty="0" err="1"/>
              <a:t>run_list</a:t>
            </a:r>
            <a:r>
              <a:rPr lang="en-US" dirty="0"/>
              <a:t>: </a:t>
            </a:r>
            <a:r>
              <a:rPr lang="en-US" dirty="0">
                <a:latin typeface="Inconsolata"/>
                <a:cs typeface="Inconsolata"/>
              </a:rPr>
              <a:t>"recipe</a:t>
            </a:r>
            <a:r>
              <a:rPr lang="en-US" dirty="0" smtClean="0">
                <a:latin typeface="Inconsolata"/>
                <a:cs typeface="Inconsolata"/>
              </a:rPr>
              <a:t>[apache]"</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6334987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"apache::server"</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a:t>
            </a:r>
            <a:r>
              <a:rPr lang="en-US" dirty="0" err="1" smtClean="0"/>
              <a:t>default.rb</a:t>
            </a:r>
            <a:endParaRPr lang="en-US" dirty="0"/>
          </a:p>
        </p:txBody>
      </p:sp>
      <p:sp>
        <p:nvSpPr>
          <p:cNvPr id="8" name="Text Placeholder 7"/>
          <p:cNvSpPr>
            <a:spLocks noGrp="1"/>
          </p:cNvSpPr>
          <p:nvPr>
            <p:ph type="body" sz="quarter" idx="13"/>
          </p:nvPr>
        </p:nvSpPr>
        <p:spPr>
          <a:xfrm>
            <a:off x="1135042" y="623036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1900453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a:t>
            </a:r>
            <a:r>
              <a:rPr lang="en-US" smtClean="0"/>
              <a:t>:default</a:t>
            </a:r>
            <a:endParaRPr lang="en-US" dirty="0" smtClean="0"/>
          </a:p>
          <a:p>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Applying apache's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018036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Discussion</a:t>
            </a:r>
            <a:endParaRPr lang="en-US" dirty="0">
              <a:cs typeface="Inconsolata"/>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a:t>
            </a:r>
            <a:r>
              <a:rPr lang="en-US" smtClean="0"/>
              <a:t>you answer? </a:t>
            </a:r>
            <a:endParaRPr lang="en-US" dirty="0"/>
          </a:p>
          <a:p>
            <a:endParaRPr lang="en-US" dirty="0"/>
          </a:p>
          <a:p>
            <a:pPr marL="609585" indent="-609585">
              <a:buFont typeface="Arial"/>
              <a:buChar char="•"/>
            </a:pPr>
            <a:r>
              <a:rPr lang="en-US" dirty="0" smtClean="0">
                <a:latin typeface="Inconsolata"/>
                <a:cs typeface="Inconsolata"/>
              </a:rPr>
              <a:t>chef-client</a:t>
            </a:r>
          </a:p>
          <a:p>
            <a:pPr marL="609585" indent="-609585">
              <a:buFont typeface="Arial"/>
              <a:buChar char="•"/>
            </a:pPr>
            <a:r>
              <a:rPr lang="en-US" dirty="0" smtClean="0">
                <a:cs typeface="Inconsolata"/>
              </a:rPr>
              <a:t>local mode</a:t>
            </a:r>
          </a:p>
          <a:p>
            <a:pPr marL="609585" indent="-609585">
              <a:buFont typeface="Arial"/>
              <a:buChar char="•"/>
            </a:pPr>
            <a:r>
              <a:rPr lang="en-US" dirty="0" smtClean="0"/>
              <a:t>run list</a:t>
            </a:r>
          </a:p>
          <a:p>
            <a:pPr marL="609585" indent="-609585">
              <a:buFont typeface="Arial"/>
              <a:buChar char="•"/>
            </a:pPr>
            <a:r>
              <a:rPr lang="en-US" dirty="0" err="1" smtClean="0">
                <a:latin typeface="Inconsolata"/>
                <a:cs typeface="Inconsolata"/>
              </a:rPr>
              <a:t>include_recipe</a:t>
            </a:r>
            <a:endParaRPr lang="en-US" dirty="0" smtClean="0">
              <a:latin typeface="Inconsolata"/>
              <a:cs typeface="Inconsolata"/>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8269943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chef-apply</a:t>
            </a:r>
            <a:endParaRPr lang="en-US" dirty="0">
              <a:latin typeface="Inconsolata"/>
              <a:cs typeface="Inconsolata"/>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Inconsolata"/>
                <a:cs typeface="Inconsolata"/>
              </a:rPr>
              <a:t>c</a:t>
            </a:r>
            <a:r>
              <a:rPr lang="en-US" dirty="0" smtClean="0">
                <a:latin typeface="Inconsolata"/>
                <a:cs typeface="Inconsolata"/>
              </a:rPr>
              <a:t>hef-apply</a:t>
            </a:r>
            <a:r>
              <a:rPr lang="en-US" dirty="0" smtClean="0"/>
              <a:t> is a great tool for applying resources (</a:t>
            </a:r>
            <a:r>
              <a:rPr lang="en-US" dirty="0" smtClean="0">
                <a:latin typeface="Inconsolata"/>
                <a:cs typeface="Inconsolata"/>
              </a:rPr>
              <a:t>-e</a:t>
            </a:r>
            <a:r>
              <a:rPr lang="en-US" dirty="0" smtClean="0"/>
              <a:t>) and for individual recipes but it doesn't know how to apply a cookbook.</a:t>
            </a:r>
          </a:p>
          <a:p>
            <a:endParaRPr lang="en-US" dirty="0" smtClean="0"/>
          </a:p>
          <a:p>
            <a:r>
              <a:rPr lang="en-US" dirty="0" smtClean="0"/>
              <a:t>A better tool for applying cookbooks is called </a:t>
            </a:r>
            <a:r>
              <a:rPr lang="en-US" dirty="0" smtClean="0">
                <a:latin typeface="Inconsolata"/>
                <a:cs typeface="Inconsolata"/>
              </a:rPr>
              <a:t>chef-client</a:t>
            </a:r>
            <a:r>
              <a:rPr lang="en-US" dirty="0" smtClean="0"/>
              <a:t>.</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53840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latin typeface="Inconsolata"/>
                <a:cs typeface="Inconsolata"/>
              </a:rPr>
              <a:t>chef-client</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smtClean="0"/>
              <a:t>A chef-client is an agent that runs locally on every node that is under management by Chef. </a:t>
            </a:r>
          </a:p>
          <a:p>
            <a:endParaRPr lang="en-US" dirty="0"/>
          </a:p>
          <a:p>
            <a:r>
              <a:rPr lang="en-US" dirty="0" smtClean="0"/>
              <a:t>When a chef-client is run, it will perform all of the steps that are required to bring the node into the expected state.</a:t>
            </a:r>
            <a:endParaRPr lang="en-US" dirty="0"/>
          </a:p>
        </p:txBody>
      </p:sp>
      <p:sp>
        <p:nvSpPr>
          <p:cNvPr id="4" name="Content Placeholder 3"/>
          <p:cNvSpPr>
            <a:spLocks noGrp="1"/>
          </p:cNvSpPr>
          <p:nvPr>
            <p:ph sz="quarter" idx="4294967295"/>
          </p:nvPr>
        </p:nvSpPr>
        <p:spPr>
          <a:xfrm>
            <a:off x="3765465" y="7382704"/>
            <a:ext cx="8917577" cy="524133"/>
          </a:xfrm>
        </p:spPr>
        <p:txBody>
          <a:bodyPr>
            <a:normAutofit fontScale="92500" lnSpcReduction="20000"/>
          </a:bodyPr>
          <a:lstStyle/>
          <a:p>
            <a:r>
              <a:rPr lang="en-US" dirty="0" smtClean="0"/>
              <a:t>https://docs.chef.io/chef_client.html</a:t>
            </a:r>
            <a:endParaRPr lang="en-US" dirty="0"/>
          </a:p>
        </p:txBody>
      </p:sp>
      <p:sp>
        <p:nvSpPr>
          <p:cNvPr id="8" name="Footer Placeholder 7"/>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4017984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chef-client to Locally </a:t>
            </a:r>
            <a:r>
              <a:rPr lang="en-US" dirty="0"/>
              <a:t>A</a:t>
            </a:r>
            <a:r>
              <a:rPr lang="en-US" dirty="0" smtClean="0"/>
              <a:t>pply </a:t>
            </a:r>
            <a:r>
              <a:rPr lang="en-US" dirty="0"/>
              <a:t>R</a:t>
            </a:r>
            <a:r>
              <a:rPr lang="en-US" dirty="0" smtClean="0"/>
              <a:t>ecipes</a:t>
            </a:r>
            <a:endParaRPr lang="en-US" dirty="0"/>
          </a:p>
        </p:txBody>
      </p:sp>
      <p:sp>
        <p:nvSpPr>
          <p:cNvPr id="3" name="Subtitle 2"/>
          <p:cNvSpPr>
            <a:spLocks noGrp="1"/>
          </p:cNvSpPr>
          <p:nvPr>
            <p:ph sz="quarter" idx="10"/>
          </p:nvPr>
        </p:nvSpPr>
        <p:spPr/>
        <p:txBody>
          <a:bodyPr>
            <a:normAutofit/>
          </a:bodyPr>
          <a:lstStyle/>
          <a:p>
            <a:r>
              <a:rPr lang="en-US" sz="3200" dirty="0"/>
              <a:t>$ </a:t>
            </a:r>
            <a:r>
              <a:rPr lang="en-US" sz="3200" dirty="0" err="1"/>
              <a:t>sudo</a:t>
            </a:r>
            <a:r>
              <a:rPr lang="en-US" sz="3200" dirty="0"/>
              <a:t> chef-client --local-mode -r "recipe[workstation::setup]"</a:t>
            </a:r>
          </a:p>
        </p:txBody>
      </p:sp>
      <p:sp>
        <p:nvSpPr>
          <p:cNvPr id="4" name="Content Placeholder 3"/>
          <p:cNvSpPr>
            <a:spLocks noGrp="1"/>
          </p:cNvSpPr>
          <p:nvPr>
            <p:ph sz="quarter" idx="12"/>
          </p:nvPr>
        </p:nvSpPr>
        <p:spPr/>
        <p:txBody>
          <a:bodyPr/>
          <a:lstStyle/>
          <a:p>
            <a:r>
              <a:rPr lang="en-US" dirty="0" smtClean="0"/>
              <a:t>Apply the following recipes locally:</a:t>
            </a:r>
          </a:p>
          <a:p>
            <a:endParaRPr lang="en-US" dirty="0"/>
          </a:p>
          <a:p>
            <a:pPr marL="609585" indent="-609585">
              <a:buFont typeface="Arial"/>
              <a:buChar char="•"/>
            </a:pPr>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73882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chef-client to </a:t>
            </a:r>
            <a:r>
              <a:rPr lang="en-US" dirty="0"/>
              <a:t>Locally Apply Recipes</a:t>
            </a:r>
          </a:p>
        </p:txBody>
      </p:sp>
      <p:sp>
        <p:nvSpPr>
          <p:cNvPr id="3" name="Subtitle 2"/>
          <p:cNvSpPr>
            <a:spLocks noGrp="1"/>
          </p:cNvSpPr>
          <p:nvPr>
            <p:ph sz="quarter" idx="10"/>
          </p:nvPr>
        </p:nvSpPr>
        <p:spPr/>
        <p:txBody>
          <a:bodyPr>
            <a:normAutofit/>
          </a:bodyPr>
          <a:lstStyle/>
          <a:p>
            <a:r>
              <a:rPr lang="en-US" sz="3200" dirty="0"/>
              <a:t>$ </a:t>
            </a:r>
            <a:r>
              <a:rPr lang="en-US" sz="3200" dirty="0" err="1"/>
              <a:t>sudo</a:t>
            </a:r>
            <a:r>
              <a:rPr lang="en-US" sz="3200" dirty="0"/>
              <a:t> chef-client --local-mode -r "recipe[apache::server]"</a:t>
            </a:r>
          </a:p>
        </p:txBody>
      </p:sp>
      <p:sp>
        <p:nvSpPr>
          <p:cNvPr id="4" name="Content Placeholder 3"/>
          <p:cNvSpPr>
            <a:spLocks noGrp="1"/>
          </p:cNvSpPr>
          <p:nvPr>
            <p:ph sz="quarter" idx="12"/>
          </p:nvPr>
        </p:nvSpPr>
        <p:spPr/>
        <p:txBody>
          <a:bodyPr/>
          <a:lstStyle/>
          <a:p>
            <a:r>
              <a:rPr lang="en-US" dirty="0" smtClean="0"/>
              <a:t>Apply the following recipes locally:</a:t>
            </a:r>
          </a:p>
          <a:p>
            <a:endParaRPr lang="en-US" dirty="0"/>
          </a:p>
          <a:p>
            <a:pPr marL="609585" indent="-609585">
              <a:buFontTx/>
              <a:buChar char="•"/>
            </a:pPr>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889768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chef-client to Locally </a:t>
            </a:r>
            <a:r>
              <a:rPr lang="en-US" dirty="0"/>
              <a:t>A</a:t>
            </a:r>
            <a:r>
              <a:rPr lang="en-US" dirty="0" smtClean="0"/>
              <a:t>pply </a:t>
            </a:r>
            <a:r>
              <a:rPr lang="en-US" dirty="0"/>
              <a:t>R</a:t>
            </a:r>
            <a:r>
              <a:rPr lang="en-US" dirty="0" smtClean="0"/>
              <a:t>ecipes</a:t>
            </a:r>
            <a:endParaRPr lang="en-US" dirty="0"/>
          </a:p>
        </p:txBody>
      </p:sp>
      <p:sp>
        <p:nvSpPr>
          <p:cNvPr id="3" name="Subtitle 2"/>
          <p:cNvSpPr>
            <a:spLocks noGrp="1"/>
          </p:cNvSpPr>
          <p:nvPr>
            <p:ph sz="quarter" idx="10"/>
          </p:nvPr>
        </p:nvSpPr>
        <p:spPr/>
        <p:txBody>
          <a:bodyPr/>
          <a:lstStyle/>
          <a:p>
            <a:r>
              <a:rPr lang="en-US" dirty="0"/>
              <a:t>$ </a:t>
            </a:r>
            <a:r>
              <a:rPr lang="en-US" dirty="0" err="1"/>
              <a:t>sudo</a:t>
            </a:r>
            <a:r>
              <a:rPr lang="en-US" dirty="0"/>
              <a:t> chef</a:t>
            </a:r>
            <a:r>
              <a:rPr lang="en-US" dirty="0" smtClean="0">
                <a:latin typeface="Inconsolata"/>
                <a:cs typeface="Inconsolata"/>
              </a:rPr>
              <a:t>-client --local-mode -r \ "recipe[</a:t>
            </a:r>
            <a:r>
              <a:rPr lang="en-US" dirty="0" smtClean="0"/>
              <a:t>workstation::setup</a:t>
            </a:r>
            <a:r>
              <a:rPr lang="en-US" dirty="0" smtClean="0">
                <a:latin typeface="Inconsolata"/>
                <a:cs typeface="Inconsolata"/>
              </a:rPr>
              <a:t>],recipe[apache::server]"</a:t>
            </a:r>
            <a:endParaRPr lang="en-US" dirty="0">
              <a:latin typeface="Inconsolata"/>
              <a:cs typeface="Inconsolata"/>
            </a:endParaRPr>
          </a:p>
        </p:txBody>
      </p:sp>
      <p:sp>
        <p:nvSpPr>
          <p:cNvPr id="4" name="Content Placeholder 3"/>
          <p:cNvSpPr>
            <a:spLocks noGrp="1"/>
          </p:cNvSpPr>
          <p:nvPr>
            <p:ph sz="quarter" idx="12"/>
          </p:nvPr>
        </p:nvSpPr>
        <p:spPr/>
        <p:txBody>
          <a:bodyPr/>
          <a:lstStyle/>
          <a:p>
            <a:r>
              <a:rPr lang="en-US" dirty="0" smtClean="0"/>
              <a:t>Apply the following recipes locally:</a:t>
            </a:r>
            <a:endParaRPr lang="en-US" dirty="0"/>
          </a:p>
          <a:p>
            <a:pPr marL="609585" indent="-609585">
              <a:buFontTx/>
              <a:buChar char="•"/>
            </a:pPr>
            <a:endParaRPr lang="en-US" dirty="0" smtClean="0"/>
          </a:p>
          <a:p>
            <a:pPr marL="609585" indent="-609585">
              <a:buFontTx/>
              <a:buChar char="•"/>
            </a:pPr>
            <a:r>
              <a:rPr lang="en-US" dirty="0" smtClean="0"/>
              <a:t>The 'setup' recipe from the 'workstation' cookbook</a:t>
            </a:r>
          </a:p>
          <a:p>
            <a:pPr marL="609585"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600985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--local-mode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smtClean="0">
                <a:latin typeface="Inconsolata"/>
                <a:cs typeface="Inconsolata"/>
              </a:rPr>
              <a:t>chef-client's </a:t>
            </a:r>
            <a:r>
              <a:rPr lang="en-US" dirty="0" smtClean="0"/>
              <a:t>default mode attempts to contact a Chef Server and ask it for the recipes to run for the given node. We are overriding that behavior to have work in a local mode.</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13249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latin typeface="Inconsolata"/>
                <a:cs typeface="Inconsolata"/>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t>run list</a:t>
            </a:r>
            <a:r>
              <a:rPr lang="en-US" dirty="0" smtClean="0"/>
              <a:t>. A run list is an ordered collection of recipes to execute.</a:t>
            </a:r>
          </a:p>
          <a:p>
            <a:endParaRPr lang="en-US" dirty="0"/>
          </a:p>
          <a:p>
            <a:r>
              <a:rPr lang="en-US" dirty="0" smtClean="0"/>
              <a:t>Each recipe in the run list must be addressed with the format </a:t>
            </a:r>
            <a:r>
              <a:rPr lang="en-US" dirty="0" smtClean="0">
                <a:latin typeface="Inconsolata"/>
                <a:cs typeface="Inconsolata"/>
              </a:rPr>
              <a:t>recipe[COOKBOOK::RECIPE]</a:t>
            </a:r>
            <a:r>
              <a:rPr lang="en-US" dirty="0" smtClean="0"/>
              <a:t>.</a:t>
            </a:r>
            <a:endParaRPr lang="en-US" dirty="0">
              <a:latin typeface="Inconsolata"/>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880089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14053</TotalTime>
  <Words>2369</Words>
  <Application>Microsoft Office PowerPoint</Application>
  <PresentationFormat>Custom</PresentationFormat>
  <Paragraphs>311</Paragraphs>
  <Slides>28</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Courier New</vt:lpstr>
      <vt:lpstr>Gill Sans MT</vt:lpstr>
      <vt:lpstr>Inconsolata</vt:lpstr>
      <vt:lpstr>Wingdings</vt:lpstr>
      <vt:lpstr>ChefDk3.2Template</vt:lpstr>
      <vt:lpstr>chef-client</vt:lpstr>
      <vt:lpstr>Objectives</vt:lpstr>
      <vt:lpstr>chef-apply</vt:lpstr>
      <vt:lpstr>chef-client</vt:lpstr>
      <vt:lpstr>Using chef-client to Locally Apply Recipes</vt:lpstr>
      <vt:lpstr>Using chef-client to Locally Apply Recipes</vt:lpstr>
      <vt:lpstr>Using chef-client to Locally Apply Recipes</vt:lpstr>
      <vt:lpstr>--local-mode</vt:lpstr>
      <vt:lpstr>-r "recipe[COOKBOOK::RECIPE]"</vt:lpstr>
      <vt:lpstr>Lab: Return Home First</vt:lpstr>
      <vt:lpstr>Applying the apache::server Recipe Locally</vt:lpstr>
      <vt:lpstr>Create Cookbooks Dir and Move the Cookbook</vt:lpstr>
      <vt:lpstr>Move the Apache Cookbook</vt:lpstr>
      <vt:lpstr>Applying the Cookbook Recipe Locally</vt:lpstr>
      <vt:lpstr>Applying the Cookbook Recipe Locally</vt:lpstr>
      <vt:lpstr>Applying Both Recipes Locally</vt:lpstr>
      <vt:lpstr>-r "recipe[COOKBOOK(::default)]"</vt:lpstr>
      <vt:lpstr>Setting a Default in Our Cookbook</vt:lpstr>
      <vt:lpstr>include_recipe</vt:lpstr>
      <vt:lpstr>Including a Recipe</vt:lpstr>
      <vt:lpstr>Including a Recipe</vt:lpstr>
      <vt:lpstr>The Default Recipe Includes the Setup Recipe</vt:lpstr>
      <vt:lpstr>Applying Cookbook's Default Recipe</vt:lpstr>
      <vt:lpstr>Update the apache Cookbook</vt:lpstr>
      <vt:lpstr>The Default Recipe Includes the Apache Recipe</vt:lpstr>
      <vt:lpstr>Applying apache's Default Recipe</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1741</cp:revision>
  <cp:lastPrinted>2015-02-07T23:49:10Z</cp:lastPrinted>
  <dcterms:created xsi:type="dcterms:W3CDTF">2012-09-13T17:36:07Z</dcterms:created>
  <dcterms:modified xsi:type="dcterms:W3CDTF">2015-08-13T20:41:34Z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